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79" r:id="rId3"/>
    <p:sldId id="289" r:id="rId4"/>
    <p:sldId id="280" r:id="rId5"/>
    <p:sldId id="267" r:id="rId6"/>
    <p:sldId id="268" r:id="rId7"/>
    <p:sldId id="273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0" r:id="rId17"/>
    <p:sldId id="292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41741-B83B-4CF2-AAF3-5B7844ADCA4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4BEA9-47B6-45FA-B2EA-542B5B50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4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40F0-B4E8-4997-936A-0E7BAE67022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1E03-4943-4721-AE34-D5AFD10C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5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40F0-B4E8-4997-936A-0E7BAE67022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1E03-4943-4721-AE34-D5AFD10C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4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40F0-B4E8-4997-936A-0E7BAE67022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1E03-4943-4721-AE34-D5AFD10C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1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40F0-B4E8-4997-936A-0E7BAE67022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1E03-4943-4721-AE34-D5AFD10C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3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40F0-B4E8-4997-936A-0E7BAE67022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1E03-4943-4721-AE34-D5AFD10C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9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40F0-B4E8-4997-936A-0E7BAE67022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1E03-4943-4721-AE34-D5AFD10C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6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40F0-B4E8-4997-936A-0E7BAE67022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1E03-4943-4721-AE34-D5AFD10C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3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40F0-B4E8-4997-936A-0E7BAE67022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1E03-4943-4721-AE34-D5AFD10C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4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40F0-B4E8-4997-936A-0E7BAE67022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1E03-4943-4721-AE34-D5AFD10C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40F0-B4E8-4997-936A-0E7BAE67022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1E03-4943-4721-AE34-D5AFD10C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7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40F0-B4E8-4997-936A-0E7BAE67022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1E03-4943-4721-AE34-D5AFD10C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3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40F0-B4E8-4997-936A-0E7BAE67022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31E03-4943-4721-AE34-D5AFD10C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749"/>
            <a:ext cx="8229600" cy="1143000"/>
          </a:xfrm>
        </p:spPr>
        <p:txBody>
          <a:bodyPr/>
          <a:lstStyle/>
          <a:p>
            <a:r>
              <a:rPr lang="en-US" dirty="0" smtClean="0"/>
              <a:t>Why Save Seeds?</a:t>
            </a:r>
            <a:endParaRPr lang="en-US" dirty="0"/>
          </a:p>
        </p:txBody>
      </p:sp>
      <p:pic>
        <p:nvPicPr>
          <p:cNvPr id="7" name="Picture 6" descr="Invisible Ha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11" y="1665111"/>
            <a:ext cx="3745089" cy="4296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304749"/>
            <a:ext cx="40865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Preserve genetic &amp; cultural diversity at the same time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Some plants dependent on humans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Economics &amp; Self</a:t>
            </a:r>
            <a:r>
              <a:rPr lang="en-US" sz="2400" dirty="0"/>
              <a:t>-</a:t>
            </a:r>
            <a:r>
              <a:rPr lang="en-US" sz="2400" dirty="0" smtClean="0"/>
              <a:t>sufficiency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Spirituality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Culture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Fun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Maintaining seed sovereignty and political reasons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335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Sprout a Seed Library:</a:t>
            </a:r>
            <a:br>
              <a:rPr lang="en-US" dirty="0" smtClean="0"/>
            </a:br>
            <a:r>
              <a:rPr lang="en-US" dirty="0" smtClean="0"/>
              <a:t>The 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Timing: now is the best time to start!</a:t>
            </a:r>
          </a:p>
          <a:p>
            <a:r>
              <a:rPr lang="en-US" dirty="0" smtClean="0"/>
              <a:t>Launching: Soft Launch </a:t>
            </a:r>
            <a:r>
              <a:rPr lang="en-US" dirty="0" err="1" smtClean="0"/>
              <a:t>vs</a:t>
            </a:r>
            <a:r>
              <a:rPr lang="en-US" dirty="0" smtClean="0"/>
              <a:t> Big Launch</a:t>
            </a:r>
          </a:p>
          <a:p>
            <a:r>
              <a:rPr lang="en-US" dirty="0" smtClean="0"/>
              <a:t>Growing the community:</a:t>
            </a:r>
          </a:p>
          <a:p>
            <a:pPr lvl="1"/>
            <a:r>
              <a:rPr lang="en-US" dirty="0" smtClean="0"/>
              <a:t>Conservation Groups, Horticultural Clubs, Community Garden Groups, Seeds of Diversity Food Banks, Youth Groups, Transition Towns</a:t>
            </a:r>
          </a:p>
          <a:p>
            <a:r>
              <a:rPr lang="en-US" dirty="0" smtClean="0"/>
              <a:t>Getting the word out &amp; Building the Buzz</a:t>
            </a:r>
          </a:p>
          <a:p>
            <a:pPr lvl="1"/>
            <a:r>
              <a:rPr lang="en-US" dirty="0" smtClean="0"/>
              <a:t>Local Media</a:t>
            </a:r>
          </a:p>
          <a:p>
            <a:pPr lvl="1"/>
            <a:r>
              <a:rPr lang="en-US" dirty="0" smtClean="0"/>
              <a:t>Social Media &amp; Blogging</a:t>
            </a:r>
          </a:p>
          <a:p>
            <a:pPr lvl="1"/>
            <a:r>
              <a:rPr lang="en-US" dirty="0" smtClean="0"/>
              <a:t>Posters</a:t>
            </a:r>
            <a:endParaRPr lang="en-US" dirty="0"/>
          </a:p>
        </p:txBody>
      </p:sp>
      <p:pic>
        <p:nvPicPr>
          <p:cNvPr id="5" name="Picture 4" descr="Screen Shot 2014-05-19 at 9.16.4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71600"/>
            <a:ext cx="1421054" cy="1803400"/>
          </a:xfrm>
          <a:prstGeom prst="rect">
            <a:avLst/>
          </a:prstGeom>
        </p:spPr>
      </p:pic>
      <p:pic>
        <p:nvPicPr>
          <p:cNvPr id="6" name="Picture 5" descr="Screen Shot 2014-05-19 at 9.22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181600"/>
            <a:ext cx="24892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6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Seeds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Seasonal Seed Drives</a:t>
            </a:r>
          </a:p>
          <a:p>
            <a:r>
              <a:rPr lang="en-US" dirty="0" smtClean="0"/>
              <a:t>Donations &amp; Extras from </a:t>
            </a:r>
            <a:r>
              <a:rPr lang="en-US" dirty="0"/>
              <a:t>S</a:t>
            </a:r>
            <a:r>
              <a:rPr lang="en-US" dirty="0" smtClean="0"/>
              <a:t>eed Farmers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Harvest of Seeds</a:t>
            </a:r>
          </a:p>
          <a:p>
            <a:pPr lvl="1"/>
            <a:r>
              <a:rPr lang="en-US" dirty="0" smtClean="0"/>
              <a:t>Seeds are generally still good past their sell-by date</a:t>
            </a:r>
          </a:p>
          <a:p>
            <a:pPr lvl="1"/>
            <a:r>
              <a:rPr lang="en-US" dirty="0" smtClean="0"/>
              <a:t>Procure them from any place seeds are sold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870938"/>
            <a:ext cx="2743200" cy="18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2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Harvest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Mark as *Not For Resale*</a:t>
            </a:r>
          </a:p>
          <a:p>
            <a:r>
              <a:rPr lang="en-US" dirty="0" smtClean="0"/>
              <a:t>Follow companies’ instructions to ensure good working relationship</a:t>
            </a:r>
          </a:p>
          <a:p>
            <a:pPr marL="742950" lvl="2" indent="-342900"/>
            <a:r>
              <a:rPr lang="en-US" dirty="0" err="1"/>
              <a:t>Eg</a:t>
            </a:r>
            <a:r>
              <a:rPr lang="en-US" dirty="0"/>
              <a:t>: if they ask to keep their packaging, keep it! If they want you to repack, then repack!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Harvest seeds are for rapid distribution</a:t>
            </a:r>
          </a:p>
        </p:txBody>
      </p:sp>
      <p:pic>
        <p:nvPicPr>
          <p:cNvPr id="4" name="Picture 3" descr="20140228_13113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1981200"/>
            <a:ext cx="41656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5181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Truck load donated by Seeds of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7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</a:t>
            </a:r>
            <a:r>
              <a:rPr lang="en-US" dirty="0"/>
              <a:t>Library Aesthetics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what? Whatever works and fits your needs!</a:t>
            </a:r>
          </a:p>
          <a:p>
            <a:pPr lvl="1"/>
            <a:r>
              <a:rPr lang="en-US" dirty="0" smtClean="0"/>
              <a:t>Shoe boxes, Old Card Catalogues, Filing Cabinets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High-traffic location</a:t>
            </a:r>
          </a:p>
          <a:p>
            <a:r>
              <a:rPr lang="en-US" dirty="0" smtClean="0"/>
              <a:t>Permanent all season display</a:t>
            </a:r>
          </a:p>
          <a:p>
            <a:r>
              <a:rPr lang="en-US" dirty="0" smtClean="0"/>
              <a:t>Signage in multiple areas</a:t>
            </a:r>
          </a:p>
          <a:p>
            <a:r>
              <a:rPr lang="en-US" dirty="0" smtClean="0"/>
              <a:t>Next to or in the Gardening Book Section</a:t>
            </a:r>
            <a:endParaRPr lang="en-US" dirty="0"/>
          </a:p>
        </p:txBody>
      </p:sp>
      <p:pic>
        <p:nvPicPr>
          <p:cNvPr id="5" name="Picture 4" descr="20140306_131800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0"/>
            <a:ext cx="1295400" cy="1727200"/>
          </a:xfrm>
          <a:prstGeom prst="rect">
            <a:avLst/>
          </a:prstGeom>
        </p:spPr>
      </p:pic>
      <p:pic>
        <p:nvPicPr>
          <p:cNvPr id="6" name="Picture 5" descr="20140310_161027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2133600" cy="1600200"/>
          </a:xfrm>
          <a:prstGeom prst="rect">
            <a:avLst/>
          </a:prstGeom>
        </p:spPr>
      </p:pic>
      <p:pic>
        <p:nvPicPr>
          <p:cNvPr id="7" name="Picture 6" descr="20140311_184939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743200"/>
            <a:ext cx="12573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57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Replenishing Your Stock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Education is crucial!</a:t>
            </a:r>
          </a:p>
          <a:p>
            <a:r>
              <a:rPr lang="en-US" sz="2600" dirty="0" smtClean="0"/>
              <a:t>Seed Saving Classes year round </a:t>
            </a:r>
          </a:p>
          <a:p>
            <a:r>
              <a:rPr lang="en-US" sz="2600" dirty="0" smtClean="0"/>
              <a:t>Garden time in spring and summer</a:t>
            </a:r>
          </a:p>
          <a:p>
            <a:r>
              <a:rPr lang="en-US" sz="2600" dirty="0" smtClean="0"/>
              <a:t>Hands-on Seed Saving during Harvest Season</a:t>
            </a:r>
          </a:p>
          <a:p>
            <a:r>
              <a:rPr lang="en-US" sz="2600" dirty="0" smtClean="0"/>
              <a:t>Seed Cleaning &amp; Packing Sessions to prepare for the “Spring Rush”</a:t>
            </a:r>
          </a:p>
          <a:p>
            <a:r>
              <a:rPr lang="en-US" sz="2600" dirty="0" smtClean="0"/>
              <a:t>“Seeds Due” reminders</a:t>
            </a:r>
            <a:endParaRPr lang="en-US" sz="2600" dirty="0"/>
          </a:p>
        </p:txBody>
      </p:sp>
      <p:pic>
        <p:nvPicPr>
          <p:cNvPr id="4" name="Picture 3" descr="Sort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447800"/>
            <a:ext cx="1468362" cy="1957816"/>
          </a:xfrm>
          <a:prstGeom prst="rect">
            <a:avLst/>
          </a:prstGeom>
        </p:spPr>
      </p:pic>
      <p:pic>
        <p:nvPicPr>
          <p:cNvPr id="5" name="Picture 4" descr="SeedPack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181600"/>
            <a:ext cx="4343400" cy="147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4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Ease of return (True to parent? Requires stratification? Wet seed?)</a:t>
            </a:r>
          </a:p>
          <a:p>
            <a:r>
              <a:rPr lang="en-US" dirty="0" smtClean="0"/>
              <a:t>By Species? By Family? By Group?</a:t>
            </a:r>
          </a:p>
          <a:p>
            <a:pPr marL="742950" lvl="2" indent="-342900"/>
            <a:r>
              <a:rPr lang="en-US" dirty="0"/>
              <a:t>It’s up to you!</a:t>
            </a:r>
          </a:p>
          <a:p>
            <a:r>
              <a:rPr lang="en-US" dirty="0" smtClean="0"/>
              <a:t>Common </a:t>
            </a:r>
            <a:r>
              <a:rPr lang="en-US" dirty="0" err="1" smtClean="0"/>
              <a:t>vs</a:t>
            </a:r>
            <a:r>
              <a:rPr lang="en-US" dirty="0" smtClean="0"/>
              <a:t> Rare Seeds</a:t>
            </a:r>
          </a:p>
          <a:p>
            <a:r>
              <a:rPr lang="en-US" dirty="0" smtClean="0"/>
              <a:t>Starting time</a:t>
            </a:r>
          </a:p>
          <a:p>
            <a:pPr marL="742950" lvl="2" indent="-342900"/>
            <a:r>
              <a:rPr lang="en-US" dirty="0"/>
              <a:t>Early growers in March, Hardy crops in April, Frost Intolerant in May, Late crops July and August</a:t>
            </a:r>
          </a:p>
          <a:p>
            <a:r>
              <a:rPr lang="en-US" dirty="0" smtClean="0"/>
              <a:t>By Age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508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Cataloguing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Do it at all? Pure Honor System?</a:t>
            </a:r>
          </a:p>
          <a:p>
            <a:r>
              <a:rPr lang="en-US" sz="2000" dirty="0" smtClean="0"/>
              <a:t>Integrate seeds into current system	OR 	Create Optional System</a:t>
            </a:r>
          </a:p>
        </p:txBody>
      </p:sp>
      <p:pic>
        <p:nvPicPr>
          <p:cNvPr id="4" name="Picture 3" descr="Screen Shot 2014-05-19 at 11.00.5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4876800" cy="3139470"/>
          </a:xfrm>
          <a:prstGeom prst="rect">
            <a:avLst/>
          </a:prstGeom>
        </p:spPr>
      </p:pic>
      <p:pic>
        <p:nvPicPr>
          <p:cNvPr id="5" name="Picture 4" descr="Screen Shot 2014-05-19 at 11.03.34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667000"/>
            <a:ext cx="172605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06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Multi-Branch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Service demographically large cities and physically large regions</a:t>
            </a:r>
          </a:p>
          <a:p>
            <a:pPr lvl="1"/>
            <a:r>
              <a:rPr lang="en-US" sz="2700" dirty="0" smtClean="0"/>
              <a:t>Examples</a:t>
            </a:r>
            <a:r>
              <a:rPr lang="en-US" sz="2700" dirty="0"/>
              <a:t>: </a:t>
            </a:r>
            <a:r>
              <a:rPr lang="en-US" sz="2700" dirty="0" smtClean="0"/>
              <a:t>Tucson/Pima County &amp; Toronto</a:t>
            </a:r>
          </a:p>
          <a:p>
            <a:r>
              <a:rPr lang="en-US" sz="2700" dirty="0" smtClean="0"/>
              <a:t>Increases accessibility</a:t>
            </a:r>
          </a:p>
          <a:p>
            <a:r>
              <a:rPr lang="en-US" sz="2700" dirty="0" smtClean="0"/>
              <a:t>Usually have a main location &amp; several branches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343400"/>
            <a:ext cx="40132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4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810000" cy="452596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Staffing </a:t>
            </a:r>
            <a:r>
              <a:rPr lang="en-US" sz="2500" dirty="0" err="1" smtClean="0"/>
              <a:t>vs</a:t>
            </a:r>
            <a:r>
              <a:rPr lang="en-US" sz="2500" dirty="0" smtClean="0"/>
              <a:t> Self-Serve</a:t>
            </a:r>
          </a:p>
          <a:p>
            <a:r>
              <a:rPr lang="en-US" sz="2500" dirty="0" smtClean="0"/>
              <a:t>Recommended to have a “How to Use” display</a:t>
            </a:r>
          </a:p>
          <a:p>
            <a:r>
              <a:rPr lang="en-US" sz="2500" dirty="0" smtClean="0"/>
              <a:t>Locate near a staff person</a:t>
            </a:r>
          </a:p>
          <a:p>
            <a:r>
              <a:rPr lang="en-US" sz="2500" dirty="0" smtClean="0"/>
              <a:t>At least one Expert </a:t>
            </a:r>
            <a:r>
              <a:rPr lang="en-US" sz="2500" dirty="0"/>
              <a:t>S</a:t>
            </a:r>
            <a:r>
              <a:rPr lang="en-US" sz="2500" dirty="0" smtClean="0"/>
              <a:t>eed </a:t>
            </a:r>
            <a:r>
              <a:rPr lang="en-US" sz="2500" dirty="0"/>
              <a:t>S</a:t>
            </a:r>
            <a:r>
              <a:rPr lang="en-US" sz="2500" dirty="0" smtClean="0"/>
              <a:t>aver needed to lead workshops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2057400"/>
            <a:ext cx="4495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400" dirty="0" smtClean="0"/>
              <a:t>S</a:t>
            </a:r>
            <a:r>
              <a:rPr lang="en-US" sz="2400" dirty="0"/>
              <a:t>mall Upfront </a:t>
            </a:r>
            <a:r>
              <a:rPr lang="en-US" sz="2400" dirty="0" smtClean="0"/>
              <a:t>Cost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Launch Party, Seed Stock, Display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Low continued operating </a:t>
            </a:r>
            <a:r>
              <a:rPr lang="en-US" sz="2400" dirty="0" smtClean="0"/>
              <a:t>costs</a:t>
            </a:r>
          </a:p>
          <a:p>
            <a:pPr marL="742950" lvl="2" indent="-285750">
              <a:buFont typeface="Arial"/>
              <a:buChar char="•"/>
            </a:pPr>
            <a:r>
              <a:rPr lang="en-US" sz="2400" dirty="0"/>
              <a:t>Coin Envelops, Printing Resources, Honorariums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Funding through grants, fundraisers, magazine sales, and donation box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Some require paid membership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447800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Human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1447800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Financial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5663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&amp;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“Seed Library” is a new name for an ancient practice</a:t>
            </a:r>
          </a:p>
          <a:p>
            <a:r>
              <a:rPr lang="en-US" dirty="0" smtClean="0"/>
              <a:t>Term first appeared during the 90s</a:t>
            </a:r>
          </a:p>
          <a:p>
            <a:r>
              <a:rPr lang="en-US" dirty="0" smtClean="0"/>
              <a:t>Alternate names: Community Seed Bank, Seed Vault, Seed Temple, Seed Sanctuary</a:t>
            </a:r>
          </a:p>
          <a:p>
            <a:r>
              <a:rPr lang="en-US" dirty="0" smtClean="0"/>
              <a:t>Have “Gone Fungal” the last couple years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5105400"/>
            <a:ext cx="2209800" cy="15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7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Libraries Abroad &amp;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South Asian village-level Community Seed Banks/Libraries served as a large inspiration</a:t>
            </a:r>
          </a:p>
          <a:p>
            <a:r>
              <a:rPr lang="en-US" dirty="0" smtClean="0"/>
              <a:t>Richmond Grows Seed Lending Library put together an </a:t>
            </a:r>
            <a:r>
              <a:rPr lang="en-US" dirty="0"/>
              <a:t>amazing “Create Your Own Seed Lending </a:t>
            </a:r>
            <a:r>
              <a:rPr lang="en-US" dirty="0" smtClean="0"/>
              <a:t>Library” guide</a:t>
            </a:r>
          </a:p>
          <a:p>
            <a:r>
              <a:rPr lang="en-US" dirty="0" smtClean="0"/>
              <a:t>Seed Social Network, also started by Richmond Grows</a:t>
            </a:r>
          </a:p>
          <a:p>
            <a:r>
              <a:rPr lang="en-US" dirty="0" smtClean="0"/>
              <a:t>Europe is also getting in on the action!</a:t>
            </a:r>
          </a:p>
          <a:p>
            <a:r>
              <a:rPr lang="en-US" dirty="0" smtClean="0"/>
              <a:t>Initial seeds planted in the Middle East and East Asia!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1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Fungal Growth of Seed Libraries in Ontario</a:t>
            </a:r>
            <a:endParaRPr lang="en-US" dirty="0"/>
          </a:p>
        </p:txBody>
      </p:sp>
      <p:pic>
        <p:nvPicPr>
          <p:cNvPr id="6" name="Picture 5" descr="Ontario-Seed-Libraries-Grow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02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1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What’s difference with a Seed Bank</a:t>
            </a:r>
            <a:r>
              <a:rPr lang="en-US" b="1" dirty="0" smtClean="0"/>
              <a:t>?</a:t>
            </a:r>
            <a:endParaRPr lang="en-US" dirty="0"/>
          </a:p>
        </p:txBody>
      </p:sp>
      <p:pic>
        <p:nvPicPr>
          <p:cNvPr id="6" name="Picture 5" descr="Storage_containers_in_Svalbard_Global_Seed_Vault_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90800"/>
            <a:ext cx="142875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990600"/>
            <a:ext cx="809171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Goals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Seed Banks play an important role and are focused on long term storage and are supported by central governments.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Seed L</a:t>
            </a:r>
            <a:r>
              <a:rPr lang="en-US" dirty="0" smtClean="0"/>
              <a:t>ibraries’ primary goals are seed saving education &amp; dissemination </a:t>
            </a:r>
            <a:r>
              <a:rPr lang="en-US" dirty="0"/>
              <a:t>of seeds to as many people as possible.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8" name="Picture 7" descr="Seedling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90800"/>
            <a:ext cx="1447800" cy="193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905" y="3733800"/>
            <a:ext cx="11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27714" y="3733800"/>
            <a:ext cx="156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THIS: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4648200"/>
            <a:ext cx="7772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Methods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Seed Banks use cold storage and the latest technologies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Seed Libraries use simple storage techniques and traditional knowledge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Terminology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“Library” puts emphasis on the idea that seeds are a part of “The Commons.”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Uncomfortable with the word “bank”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912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Why a Seed Library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Education</a:t>
            </a:r>
            <a:r>
              <a:rPr lang="en-US" dirty="0" smtClean="0"/>
              <a:t>: </a:t>
            </a:r>
            <a:r>
              <a:rPr lang="en-US" dirty="0"/>
              <a:t>by spreading the knowledge resources to successfully grow and </a:t>
            </a:r>
            <a:r>
              <a:rPr lang="en-US" dirty="0" smtClean="0"/>
              <a:t>harvest food </a:t>
            </a:r>
            <a:r>
              <a:rPr lang="en-US" dirty="0"/>
              <a:t>while saving seeds</a:t>
            </a:r>
            <a:r>
              <a:rPr lang="en-US" dirty="0" smtClean="0"/>
              <a:t>.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Revitalization</a:t>
            </a:r>
            <a:r>
              <a:rPr lang="en-US" dirty="0"/>
              <a:t>: of health and communities</a:t>
            </a:r>
            <a:r>
              <a:rPr lang="en-US" dirty="0" smtClean="0"/>
              <a:t>. By meeting the growing need for seed, </a:t>
            </a:r>
            <a:r>
              <a:rPr lang="en-US" dirty="0"/>
              <a:t>Seed </a:t>
            </a:r>
            <a:r>
              <a:rPr lang="en-US" dirty="0" smtClean="0"/>
              <a:t>Libraries </a:t>
            </a:r>
            <a:r>
              <a:rPr lang="en-US" dirty="0"/>
              <a:t>increase access to </a:t>
            </a:r>
            <a:r>
              <a:rPr lang="en-US" dirty="0" smtClean="0"/>
              <a:t>healthy </a:t>
            </a:r>
            <a:r>
              <a:rPr lang="en-US" dirty="0"/>
              <a:t>food and </a:t>
            </a:r>
            <a:r>
              <a:rPr lang="en-US" dirty="0" smtClean="0"/>
              <a:t>gardening has been shown to </a:t>
            </a:r>
            <a:r>
              <a:rPr lang="en-US" dirty="0"/>
              <a:t>be beneficial for health. </a:t>
            </a:r>
          </a:p>
          <a:p>
            <a:r>
              <a:rPr lang="en-US" b="1" dirty="0" smtClean="0"/>
              <a:t>Conservation</a:t>
            </a:r>
            <a:r>
              <a:rPr lang="en-US" dirty="0"/>
              <a:t>: seed libraries preserve our traditional crops and culture by </a:t>
            </a:r>
            <a:r>
              <a:rPr lang="en-US" dirty="0" smtClean="0"/>
              <a:t>keeping them </a:t>
            </a:r>
            <a:r>
              <a:rPr lang="en-US" dirty="0"/>
              <a:t>alive and growing a sustainable future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r>
              <a:rPr lang="en-US" b="1" dirty="0" smtClean="0"/>
              <a:t>Decolonization</a:t>
            </a:r>
            <a:r>
              <a:rPr lang="en-US" dirty="0"/>
              <a:t>: by challenging seed patents (copyrighting life forms), monopolizing biotechnology </a:t>
            </a:r>
            <a:r>
              <a:rPr lang="en-US" dirty="0" smtClean="0"/>
              <a:t>companies, and industrial monoculture-style agriculture.</a:t>
            </a:r>
            <a:r>
              <a:rPr lang="en-US" dirty="0"/>
              <a:t> </a:t>
            </a:r>
          </a:p>
          <a:p>
            <a:r>
              <a:rPr lang="en-US" b="1" dirty="0" smtClean="0"/>
              <a:t>Regeneration</a:t>
            </a:r>
            <a:r>
              <a:rPr lang="en-US" dirty="0"/>
              <a:t>: of seed saving, of concepts of the commons, reconnecting to where </a:t>
            </a:r>
            <a:r>
              <a:rPr lang="en-US" dirty="0" smtClean="0"/>
              <a:t>our food </a:t>
            </a:r>
            <a:r>
              <a:rPr lang="en-US" dirty="0"/>
              <a:t>comes from and how it gets there, and rebuilding a relationship to the natural </a:t>
            </a:r>
            <a:r>
              <a:rPr lang="en-US" dirty="0" smtClean="0"/>
              <a:t>world that </a:t>
            </a:r>
            <a:r>
              <a:rPr lang="en-US" dirty="0"/>
              <a:t>has been ruptured for many of us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85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-variety-tree-75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0"/>
            <a:ext cx="7035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8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Seeds in the Library?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910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Expanding libraries beyond the book in the digital age</a:t>
            </a:r>
          </a:p>
          <a:p>
            <a:r>
              <a:rPr lang="en-US" sz="2400" dirty="0" smtClean="0"/>
              <a:t>Libraries as places for reviving and rebuilding The Commons</a:t>
            </a:r>
          </a:p>
          <a:p>
            <a:r>
              <a:rPr lang="en-US" sz="2400" dirty="0" smtClean="0"/>
              <a:t>Other examples: 3D printers in libraries, Tool Libraries, Kitchen Libraries, Human Libraries, Clothing Libraries</a:t>
            </a:r>
            <a:endParaRPr lang="en-US" sz="2400" dirty="0"/>
          </a:p>
        </p:txBody>
      </p:sp>
      <p:pic>
        <p:nvPicPr>
          <p:cNvPr id="5" name="Picture 4" descr="Seed Read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05" y="1219200"/>
            <a:ext cx="4053417" cy="54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0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Involved? 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You, Me, Everybody!</a:t>
            </a:r>
          </a:p>
          <a:p>
            <a:r>
              <a:rPr lang="en-US" dirty="0" smtClean="0"/>
              <a:t>Gardeners and Farmers</a:t>
            </a:r>
          </a:p>
          <a:p>
            <a:pPr lvl="1"/>
            <a:r>
              <a:rPr lang="en-US" dirty="0" smtClean="0"/>
              <a:t>Everyone </a:t>
            </a:r>
            <a:r>
              <a:rPr lang="en-US" dirty="0"/>
              <a:t>from experts to first-time </a:t>
            </a:r>
            <a:r>
              <a:rPr lang="en-US" dirty="0" smtClean="0"/>
              <a:t>growers</a:t>
            </a:r>
          </a:p>
          <a:p>
            <a:pPr lvl="1"/>
            <a:r>
              <a:rPr lang="en-US" dirty="0" smtClean="0"/>
              <a:t>Window sills to community farms</a:t>
            </a:r>
            <a:endParaRPr lang="en-US" dirty="0"/>
          </a:p>
          <a:p>
            <a:r>
              <a:rPr lang="en-US" dirty="0" smtClean="0"/>
              <a:t>Librarians &amp; Libraries</a:t>
            </a:r>
          </a:p>
          <a:p>
            <a:r>
              <a:rPr lang="en-US" dirty="0" smtClean="0"/>
              <a:t>Teachers &amp; Schools</a:t>
            </a:r>
          </a:p>
          <a:p>
            <a:r>
              <a:rPr lang="en-US" dirty="0" smtClean="0"/>
              <a:t>Community Leaders</a:t>
            </a:r>
          </a:p>
          <a:p>
            <a:pPr lvl="1"/>
            <a:r>
              <a:rPr lang="en-US" dirty="0"/>
              <a:t>Community </a:t>
            </a:r>
            <a:r>
              <a:rPr lang="en-US" dirty="0" err="1"/>
              <a:t>Centres</a:t>
            </a:r>
            <a:endParaRPr lang="en-US" dirty="0"/>
          </a:p>
          <a:p>
            <a:pPr lvl="1"/>
            <a:r>
              <a:rPr lang="en-US" dirty="0"/>
              <a:t>Places of Faith (Seed Sanctuary)</a:t>
            </a:r>
          </a:p>
          <a:p>
            <a:r>
              <a:rPr lang="en-US" dirty="0" smtClean="0"/>
              <a:t>Small Businesses &amp; Co-ops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Pima Count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19200"/>
            <a:ext cx="3941889" cy="5070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63246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Pima County Seed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59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816</Words>
  <Application>Microsoft Office PowerPoint</Application>
  <PresentationFormat>On-screen Show 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Why Save Seeds?</vt:lpstr>
      <vt:lpstr>Background &amp; History</vt:lpstr>
      <vt:lpstr>Seed Libraries Abroad &amp; Networks</vt:lpstr>
      <vt:lpstr>Fungal Growth of Seed Libraries in Ontario</vt:lpstr>
      <vt:lpstr>What’s difference with a Seed Bank?</vt:lpstr>
      <vt:lpstr>Why a Seed Library?</vt:lpstr>
      <vt:lpstr>PowerPoint Presentation</vt:lpstr>
      <vt:lpstr>Seeds in the Library?</vt:lpstr>
      <vt:lpstr>Who’s Involved? Where?</vt:lpstr>
      <vt:lpstr>How to Sprout a Seed Library: The First Steps</vt:lpstr>
      <vt:lpstr>Getting the Seeds</vt:lpstr>
      <vt:lpstr>2nd Harvest Best Practices</vt:lpstr>
      <vt:lpstr>Seed Library Aesthetics</vt:lpstr>
      <vt:lpstr>Replenishing Your Stock</vt:lpstr>
      <vt:lpstr>Classification Considerations</vt:lpstr>
      <vt:lpstr>Cataloguing Considerations</vt:lpstr>
      <vt:lpstr>Multi-Branch Systems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Csekey</dc:creator>
  <cp:lastModifiedBy>Subhan, Nazreen</cp:lastModifiedBy>
  <cp:revision>38</cp:revision>
  <dcterms:created xsi:type="dcterms:W3CDTF">2014-05-10T16:07:54Z</dcterms:created>
  <dcterms:modified xsi:type="dcterms:W3CDTF">2016-08-09T11:51:08Z</dcterms:modified>
</cp:coreProperties>
</file>